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100" y="10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2a298097a7b_0_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2a298097a7b_0_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a298097a7b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a298097a7b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2a298097a7b_0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2a298097a7b_0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a298097a7b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a298097a7b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a298097a7b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a298097a7b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2a298097a7b_0_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2a298097a7b_0_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2a298097a7b_0_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2a298097a7b_0_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2a298097a7b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2a298097a7b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2a2b28d4f72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2a2b28d4f72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2a298097a7b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2a298097a7b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2a298097a7b_0_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2a298097a7b_0_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a298097a7b_0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a298097a7b_0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a298097a7b_0_1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a298097a7b_0_1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a298097a7b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a298097a7b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2a298097a7b_0_1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2a298097a7b_0_1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2a298097a7b_0_1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2a298097a7b_0_1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25"/>
            <a:ext cx="4572000" cy="514350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>
                <a:solidFill>
                  <a:schemeClr val="dk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dark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  <a:defRPr sz="1800">
                <a:solidFill>
                  <a:schemeClr val="lt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●"/>
              <a:defRPr>
                <a:solidFill>
                  <a:schemeClr val="lt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○"/>
              <a:defRPr>
                <a:solidFill>
                  <a:schemeClr val="lt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Char char="■"/>
              <a:defRPr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2"/>
                </a:solidFill>
              </a:defRPr>
            </a:lvl1pPr>
            <a:lvl2pPr lvl="1" algn="r">
              <a:buNone/>
              <a:defRPr sz="1000">
                <a:solidFill>
                  <a:schemeClr val="lt2"/>
                </a:solidFill>
              </a:defRPr>
            </a:lvl2pPr>
            <a:lvl3pPr lvl="2" algn="r">
              <a:buNone/>
              <a:defRPr sz="1000">
                <a:solidFill>
                  <a:schemeClr val="lt2"/>
                </a:solidFill>
              </a:defRPr>
            </a:lvl3pPr>
            <a:lvl4pPr lvl="3" algn="r">
              <a:buNone/>
              <a:defRPr sz="1000">
                <a:solidFill>
                  <a:schemeClr val="lt2"/>
                </a:solidFill>
              </a:defRPr>
            </a:lvl4pPr>
            <a:lvl5pPr lvl="4" algn="r">
              <a:buNone/>
              <a:defRPr sz="1000">
                <a:solidFill>
                  <a:schemeClr val="lt2"/>
                </a:solidFill>
              </a:defRPr>
            </a:lvl5pPr>
            <a:lvl6pPr lvl="5" algn="r">
              <a:buNone/>
              <a:defRPr sz="1000">
                <a:solidFill>
                  <a:schemeClr val="lt2"/>
                </a:solidFill>
              </a:defRPr>
            </a:lvl6pPr>
            <a:lvl7pPr lvl="6" algn="r">
              <a:buNone/>
              <a:defRPr sz="1000">
                <a:solidFill>
                  <a:schemeClr val="lt2"/>
                </a:solidFill>
              </a:defRPr>
            </a:lvl7pPr>
            <a:lvl8pPr lvl="7" algn="r">
              <a:buNone/>
              <a:defRPr sz="1000">
                <a:solidFill>
                  <a:schemeClr val="lt2"/>
                </a:solidFill>
              </a:defRPr>
            </a:lvl8pPr>
            <a:lvl9pPr lvl="8" algn="r">
              <a:buNone/>
              <a:defRPr sz="1000">
                <a:solidFill>
                  <a:schemeClr val="lt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dcvault.com/play/1012356/One-Page" TargetMode="Externa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exo-matriz</a:t>
            </a:r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 fabulative simulation game about land, culture, resources and beetles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6711275" y="130225"/>
            <a:ext cx="2339100" cy="485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Agricultural Landscape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Patch/ Patch type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Variable states over time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Human/beetle components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Agency/laws, and land use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Permeability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Structural layout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Conflict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150" y="130225"/>
            <a:ext cx="6495374" cy="4856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3"/>
          <p:cNvSpPr txBox="1">
            <a:spLocks noGrp="1"/>
          </p:cNvSpPr>
          <p:nvPr>
            <p:ph type="title"/>
          </p:nvPr>
        </p:nvSpPr>
        <p:spPr>
          <a:xfrm>
            <a:off x="3261200" y="351900"/>
            <a:ext cx="53841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Design strategies</a:t>
            </a:r>
            <a:endParaRPr/>
          </a:p>
        </p:txBody>
      </p:sp>
      <p:sp>
        <p:nvSpPr>
          <p:cNvPr id="124" name="Google Shape;124;p23"/>
          <p:cNvSpPr txBox="1">
            <a:spLocks noGrp="1"/>
          </p:cNvSpPr>
          <p:nvPr>
            <p:ph type="body" idx="1"/>
          </p:nvPr>
        </p:nvSpPr>
        <p:spPr>
          <a:xfrm>
            <a:off x="3261200" y="1152475"/>
            <a:ext cx="5571000" cy="16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Descriptive writing approach.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Enforces clarity. Cristalizes abstract ideas.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Very time consuming and can still be not actionable enough.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No one is going to read it.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Good for ideation.</a:t>
            </a:r>
            <a:endParaRPr/>
          </a:p>
        </p:txBody>
      </p:sp>
      <p:pic>
        <p:nvPicPr>
          <p:cNvPr id="125" name="Google Shape;125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2346" y="0"/>
            <a:ext cx="2605859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23"/>
          <p:cNvSpPr txBox="1">
            <a:spLocks noGrp="1"/>
          </p:cNvSpPr>
          <p:nvPr>
            <p:ph type="body" idx="1"/>
          </p:nvPr>
        </p:nvSpPr>
        <p:spPr>
          <a:xfrm>
            <a:off x="3261200" y="2949525"/>
            <a:ext cx="5571000" cy="1658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Focused systems diagrams.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Enforces visual representation.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Promotes simplicity.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Easy to show and explain.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"/>
              <a:t>Springboard for implementation.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24"/>
          <p:cNvSpPr txBox="1">
            <a:spLocks noGrp="1"/>
          </p:cNvSpPr>
          <p:nvPr>
            <p:ph type="ctrTitle"/>
          </p:nvPr>
        </p:nvSpPr>
        <p:spPr>
          <a:xfrm>
            <a:off x="311700" y="1819600"/>
            <a:ext cx="8520600" cy="97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Farmland subdivision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45" name="Google Shape;14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2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2" name="Google Shape;15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>
            <a:spLocks noGrp="1"/>
          </p:cNvSpPr>
          <p:nvPr>
            <p:ph type="ctrTitle"/>
          </p:nvPr>
        </p:nvSpPr>
        <p:spPr>
          <a:xfrm>
            <a:off x="311700" y="168600"/>
            <a:ext cx="8520600" cy="97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pic>
        <p:nvPicPr>
          <p:cNvPr id="158" name="Google Shape;158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25" y="1593713"/>
            <a:ext cx="4533228" cy="2461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65425" y="1292875"/>
            <a:ext cx="4405852" cy="2762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9"/>
          <p:cNvSpPr txBox="1">
            <a:spLocks noGrp="1"/>
          </p:cNvSpPr>
          <p:nvPr>
            <p:ph type="ctrTitle"/>
          </p:nvPr>
        </p:nvSpPr>
        <p:spPr>
          <a:xfrm>
            <a:off x="191054" y="452475"/>
            <a:ext cx="4443900" cy="57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Sources</a:t>
            </a:r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subTitle" idx="1"/>
          </p:nvPr>
        </p:nvSpPr>
        <p:spPr>
          <a:xfrm>
            <a:off x="311700" y="1375425"/>
            <a:ext cx="8520600" cy="3162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 lnSpcReduction="20000"/>
          </a:bodyPr>
          <a:lstStyle/>
          <a:p>
            <a:pPr marL="457200" lvl="0" indent="-313055" algn="ctr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Ramos, I., González, C. G., Urrutia, A. L., Van Cauwelaert, E. M., &amp; Benítez, M. Combined effect of matrix quality and spatial heterogeneity on biodiversity decline. Ecological complexity (2018) 36, 261-267. </a:t>
            </a:r>
            <a:endParaRPr dirty="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3055" algn="ctr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Castro Campero, Lorena. Dinámica espacial de poblaciones de coleópteros en un paisaje agrícola heterogéneo en Oaxaca, México (2021). [Licenciatura en Biología] Universidad Nacional Autónoma de México.</a:t>
            </a:r>
            <a:endParaRPr dirty="0"/>
          </a:p>
          <a:p>
            <a:pPr marL="45720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3055" algn="ctr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 González, C. G., García, T. L., Jardón-Barbolla, L., &amp; Benítez, M.Linking Coleopteran Diversity With Agricultural Management of Maize-Based Agroecosystems in Oaxaca, Mexico (2020).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3055" algn="ctr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Stone Librande, </a:t>
            </a:r>
            <a:r>
              <a:rPr lang="en" i="1" dirty="0"/>
              <a:t>One-Page Designs</a:t>
            </a:r>
            <a:r>
              <a:rPr lang="en" dirty="0"/>
              <a:t>, GDC Vault, 2010, Accessed: 2023/12/05 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htt</a:t>
            </a:r>
            <a:r>
              <a:rPr lang="en" u="sng" dirty="0">
                <a:solidFill>
                  <a:schemeClr val="hlink"/>
                </a:solidFill>
                <a:hlinkClick r:id="rId3"/>
              </a:rPr>
              <a:t>ps://www.gdcvault.com/play/1012356/One-Page</a:t>
            </a:r>
            <a:r>
              <a:rPr lang="en" u="sng" dirty="0">
                <a:solidFill>
                  <a:schemeClr val="hlink"/>
                </a:solidFill>
              </a:rPr>
              <a:t>.</a:t>
            </a:r>
            <a:endParaRPr dirty="0"/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3055" algn="ctr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 dirty="0"/>
              <a:t>Kaitlin Tremblay, </a:t>
            </a:r>
            <a:r>
              <a:rPr lang="en" i="1" dirty="0"/>
              <a:t>Collaborative Worldbuilding For Videogames</a:t>
            </a:r>
            <a:r>
              <a:rPr lang="en" dirty="0"/>
              <a:t> (2023). CRC Press.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627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Team</a:t>
            </a:r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ubTitle" idx="1"/>
          </p:nvPr>
        </p:nvSpPr>
        <p:spPr>
          <a:xfrm>
            <a:off x="311700" y="1494425"/>
            <a:ext cx="8520600" cy="2787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Fime de la Fuente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Sacha kavanagh-sommerer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Leonardo Morales Vega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68" name="Google Shape;6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6"/>
          <p:cNvSpPr txBox="1">
            <a:spLocks noGrp="1"/>
          </p:cNvSpPr>
          <p:nvPr>
            <p:ph type="title"/>
          </p:nvPr>
        </p:nvSpPr>
        <p:spPr>
          <a:xfrm>
            <a:off x="4291925" y="445025"/>
            <a:ext cx="4540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objectives</a:t>
            </a:r>
            <a:endParaRPr/>
          </a:p>
        </p:txBody>
      </p:sp>
      <p:sp>
        <p:nvSpPr>
          <p:cNvPr id="74" name="Google Shape;74;p16"/>
          <p:cNvSpPr txBox="1">
            <a:spLocks noGrp="1"/>
          </p:cNvSpPr>
          <p:nvPr>
            <p:ph type="body" idx="1"/>
          </p:nvPr>
        </p:nvSpPr>
        <p:spPr>
          <a:xfrm>
            <a:off x="4317500" y="1139800"/>
            <a:ext cx="4540200" cy="368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 marL="457200" lvl="0" indent="-325755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How can narrative-fabulation design, and game design, contribute to an understanding of agent dynamics within agroecosystem matrices in the context of traditional food production in Mexico? 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457200" lvl="0" indent="-325755" algn="l" rtl="0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en"/>
              <a:t>Exo-matriz is a top-down 2D simulation type game with soft-fantasy narrative elements that bridges the gap between science communication of how systems of variables in agroecosystems function, and the socio-cultural implications of human choice and non-human agency in an allegorical fabulative fictional setting. 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 rotWithShape="1">
          <a:blip r:embed="rId3">
            <a:alphaModFix/>
          </a:blip>
          <a:srcRect t="4598"/>
          <a:stretch/>
        </p:blipFill>
        <p:spPr>
          <a:xfrm>
            <a:off x="-64175" y="0"/>
            <a:ext cx="4150025" cy="52344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>
            <a:spLocks noGrp="1"/>
          </p:cNvSpPr>
          <p:nvPr>
            <p:ph type="title"/>
          </p:nvPr>
        </p:nvSpPr>
        <p:spPr>
          <a:xfrm>
            <a:off x="311700" y="64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Antecedents</a:t>
            </a:r>
            <a:endParaRPr/>
          </a:p>
        </p:txBody>
      </p:sp>
      <p:sp>
        <p:nvSpPr>
          <p:cNvPr id="81" name="Google Shape;81;p17"/>
          <p:cNvSpPr txBox="1">
            <a:spLocks noGrp="1"/>
          </p:cNvSpPr>
          <p:nvPr>
            <p:ph type="body" idx="1"/>
          </p:nvPr>
        </p:nvSpPr>
        <p:spPr>
          <a:xfrm>
            <a:off x="311700" y="3257975"/>
            <a:ext cx="4177200" cy="15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Lorena Castro’s original model based on Zaachila data.</a:t>
            </a:r>
            <a:endParaRPr/>
          </a:p>
        </p:txBody>
      </p:sp>
      <p:pic>
        <p:nvPicPr>
          <p:cNvPr id="82" name="Google Shape;8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683725"/>
            <a:ext cx="4572001" cy="240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683725"/>
            <a:ext cx="4572001" cy="2404332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17"/>
          <p:cNvSpPr txBox="1">
            <a:spLocks noGrp="1"/>
          </p:cNvSpPr>
          <p:nvPr>
            <p:ph type="body" idx="1"/>
          </p:nvPr>
        </p:nvSpPr>
        <p:spPr>
          <a:xfrm>
            <a:off x="4769400" y="3378625"/>
            <a:ext cx="4177200" cy="158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Luis G.’s workshop pedagogical model.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>
            <a:spLocks noGrp="1"/>
          </p:cNvSpPr>
          <p:nvPr>
            <p:ph type="body" idx="1"/>
          </p:nvPr>
        </p:nvSpPr>
        <p:spPr>
          <a:xfrm>
            <a:off x="311700" y="4359925"/>
            <a:ext cx="85206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Diagram from Lorena Castro’s paper on the agro-ecological matrix in Zaachila.</a:t>
            </a:r>
            <a:endParaRPr/>
          </a:p>
        </p:txBody>
      </p:sp>
      <p:pic>
        <p:nvPicPr>
          <p:cNvPr id="90" name="Google Shape;9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74198" y="147175"/>
            <a:ext cx="6995627" cy="4163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>
            <a:spLocks noGrp="1"/>
          </p:cNvSpPr>
          <p:nvPr>
            <p:ph type="title"/>
          </p:nvPr>
        </p:nvSpPr>
        <p:spPr>
          <a:xfrm>
            <a:off x="5529900" y="248925"/>
            <a:ext cx="3461700" cy="5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of variables </a:t>
            </a:r>
            <a:endParaRPr/>
          </a:p>
        </p:txBody>
      </p:sp>
      <p:sp>
        <p:nvSpPr>
          <p:cNvPr id="96" name="Google Shape;96;p19"/>
          <p:cNvSpPr txBox="1">
            <a:spLocks noGrp="1"/>
          </p:cNvSpPr>
          <p:nvPr>
            <p:ph type="body" idx="1"/>
          </p:nvPr>
        </p:nvSpPr>
        <p:spPr>
          <a:xfrm>
            <a:off x="5880325" y="952225"/>
            <a:ext cx="2952000" cy="397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Matrix quality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Model organism (coleoptera)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Ways of life.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Landscape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Permeability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Structural layout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Conservation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Property size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Vagility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Heterogeneity</a:t>
            </a:r>
            <a:endParaRPr/>
          </a:p>
        </p:txBody>
      </p:sp>
      <p:pic>
        <p:nvPicPr>
          <p:cNvPr id="97" name="Google Shape;9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525" y="313475"/>
            <a:ext cx="5458002" cy="283560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9"/>
          <p:cNvSpPr txBox="1">
            <a:spLocks noGrp="1"/>
          </p:cNvSpPr>
          <p:nvPr>
            <p:ph type="body" idx="1"/>
          </p:nvPr>
        </p:nvSpPr>
        <p:spPr>
          <a:xfrm>
            <a:off x="230925" y="3382025"/>
            <a:ext cx="2667900" cy="16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Migration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Metapopulation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Food sovereignty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Types of land use</a:t>
            </a:r>
            <a:endParaRPr/>
          </a:p>
        </p:txBody>
      </p:sp>
      <p:sp>
        <p:nvSpPr>
          <p:cNvPr id="99" name="Google Shape;99;p19"/>
          <p:cNvSpPr txBox="1">
            <a:spLocks noGrp="1"/>
          </p:cNvSpPr>
          <p:nvPr>
            <p:ph type="body" idx="1"/>
          </p:nvPr>
        </p:nvSpPr>
        <p:spPr>
          <a:xfrm>
            <a:off x="3212425" y="3382025"/>
            <a:ext cx="2667900" cy="164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Population density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Critical conservation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Border density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5987400" y="285331"/>
            <a:ext cx="2844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Game design </a:t>
            </a:r>
            <a:endParaRPr dirty="0"/>
          </a:p>
        </p:txBody>
      </p:sp>
      <p:sp>
        <p:nvSpPr>
          <p:cNvPr id="105" name="Google Shape;105;p20"/>
          <p:cNvSpPr txBox="1">
            <a:spLocks noGrp="1"/>
          </p:cNvSpPr>
          <p:nvPr>
            <p:ph type="body" idx="1"/>
          </p:nvPr>
        </p:nvSpPr>
        <p:spPr>
          <a:xfrm>
            <a:off x="5741377" y="858031"/>
            <a:ext cx="3314700" cy="40099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objects/ entities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Simulation games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Data flows and intervention points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Game states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Significant decisions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Action verbs, affordances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The game loop</a:t>
            </a:r>
            <a:endParaRPr sz="1400" dirty="0">
              <a:solidFill>
                <a:srgbClr val="000000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dirty="0"/>
          </a:p>
        </p:txBody>
      </p:sp>
      <p:pic>
        <p:nvPicPr>
          <p:cNvPr id="106" name="Google Shape;10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445025"/>
            <a:ext cx="5344324" cy="3120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21"/>
          <p:cNvSpPr txBox="1">
            <a:spLocks noGrp="1"/>
          </p:cNvSpPr>
          <p:nvPr>
            <p:ph type="body" idx="1"/>
          </p:nvPr>
        </p:nvSpPr>
        <p:spPr>
          <a:xfrm>
            <a:off x="6263356" y="972725"/>
            <a:ext cx="2768700" cy="363444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Collaborative Worldbuilding (after Kaitlin Tremblay).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UI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Narrative systems</a:t>
            </a:r>
          </a:p>
          <a:p>
            <a:pPr marL="114300" lvl="0" indent="0" algn="l" rtl="0">
              <a:spcBef>
                <a:spcPts val="0"/>
              </a:spcBef>
              <a:spcAft>
                <a:spcPts val="0"/>
              </a:spcAft>
              <a:buSzPts val="1800"/>
              <a:buNone/>
            </a:pPr>
            <a:endParaRPr dirty="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dirty="0"/>
              <a:t>Level design</a:t>
            </a:r>
            <a:endParaRPr dirty="0"/>
          </a:p>
        </p:txBody>
      </p:sp>
      <p:pic>
        <p:nvPicPr>
          <p:cNvPr id="112" name="Google Shape;11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86925"/>
            <a:ext cx="5751876" cy="332944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Dark">
  <a:themeElements>
    <a:clrScheme name="Simple Dark">
      <a:dk1>
        <a:srgbClr val="FFFFFF"/>
      </a:dk1>
      <a:lt1>
        <a:srgbClr val="212121"/>
      </a:lt1>
      <a:dk2>
        <a:srgbClr val="303030"/>
      </a:dk2>
      <a:lt2>
        <a:srgbClr val="ADADAD"/>
      </a:lt2>
      <a:accent1>
        <a:srgbClr val="009688"/>
      </a:accent1>
      <a:accent2>
        <a:srgbClr val="EEEEEE"/>
      </a:accent2>
      <a:accent3>
        <a:srgbClr val="78909C"/>
      </a:accent3>
      <a:accent4>
        <a:srgbClr val="FFAB40"/>
      </a:accent4>
      <a:accent5>
        <a:srgbClr val="4DD0E1"/>
      </a:accent5>
      <a:accent6>
        <a:srgbClr val="EEFF41"/>
      </a:accent6>
      <a:hlink>
        <a:srgbClr val="4DD0E1"/>
      </a:hlink>
      <a:folHlink>
        <a:srgbClr val="4DD0E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449</Words>
  <Application>Microsoft Office PowerPoint</Application>
  <PresentationFormat>On-screen Show (16:9)</PresentationFormat>
  <Paragraphs>86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19" baseType="lpstr">
      <vt:lpstr>Arial</vt:lpstr>
      <vt:lpstr>Simple Dark</vt:lpstr>
      <vt:lpstr>exo-matriz</vt:lpstr>
      <vt:lpstr>Team</vt:lpstr>
      <vt:lpstr>PowerPoint Presentation</vt:lpstr>
      <vt:lpstr>Research objectives</vt:lpstr>
      <vt:lpstr>Antecedents</vt:lpstr>
      <vt:lpstr>PowerPoint Presentation</vt:lpstr>
      <vt:lpstr>Evaluation of variables </vt:lpstr>
      <vt:lpstr>Game design </vt:lpstr>
      <vt:lpstr>PowerPoint Presentation</vt:lpstr>
      <vt:lpstr>PowerPoint Presentation</vt:lpstr>
      <vt:lpstr>Design strategies</vt:lpstr>
      <vt:lpstr>Farmland subdivision</vt:lpstr>
      <vt:lpstr>PowerPoint Presentation</vt:lpstr>
      <vt:lpstr>PowerPoint Presentation</vt:lpstr>
      <vt:lpstr>PowerPoint Presentation</vt:lpstr>
      <vt:lpstr>Demo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exo-matriz</dc:title>
  <cp:lastModifiedBy>Leonardo Morales Vega</cp:lastModifiedBy>
  <cp:revision>1</cp:revision>
  <dcterms:modified xsi:type="dcterms:W3CDTF">2023-12-06T04:41:15Z</dcterms:modified>
</cp:coreProperties>
</file>